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4" r:id="rId4"/>
    <p:sldId id="259" r:id="rId5"/>
    <p:sldId id="260" r:id="rId6"/>
    <p:sldId id="265" r:id="rId7"/>
    <p:sldId id="261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136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25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84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21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18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23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75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604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10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37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7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89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7BCBE-A2DD-2248-8676-657FEEB74689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47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19490"/>
            <a:ext cx="7772400" cy="2609154"/>
          </a:xfrm>
        </p:spPr>
        <p:txBody>
          <a:bodyPr>
            <a:normAutofit/>
          </a:bodyPr>
          <a:lstStyle/>
          <a:p>
            <a:r>
              <a:rPr lang="en-US" sz="3200" b="1" dirty="0"/>
              <a:t>Predict Stock Price From LinkedIn Profiles</a:t>
            </a:r>
            <a:br>
              <a:rPr lang="en-US" sz="3200" b="1" dirty="0"/>
            </a:b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838291"/>
            <a:ext cx="6400800" cy="2259984"/>
          </a:xfrm>
        </p:spPr>
        <p:txBody>
          <a:bodyPr>
            <a:normAutofit/>
          </a:bodyPr>
          <a:lstStyle/>
          <a:p>
            <a:r>
              <a:rPr lang="en-US" sz="2400" dirty="0"/>
              <a:t>Yichao</a:t>
            </a:r>
            <a:r>
              <a:rPr lang="zh-CN" altLang="en-US" sz="2400" dirty="0"/>
              <a:t> </a:t>
            </a:r>
            <a:r>
              <a:rPr lang="en-US" altLang="zh-CN" sz="2400" dirty="0"/>
              <a:t>Zhang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4C9172-4046-B54E-B1AE-8C1530FA6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007" y="3517135"/>
            <a:ext cx="2259984" cy="22599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101AC6-CD3B-574E-8C2E-B7FEE0033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959" y="3181955"/>
            <a:ext cx="2954047" cy="8354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A70D1C-7270-9C4E-B89C-7E971B774D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2689" y="4351586"/>
            <a:ext cx="1567059" cy="15670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67C8AB-0C43-BD41-8230-1B1156A649C6}"/>
              </a:ext>
            </a:extLst>
          </p:cNvPr>
          <p:cNvSpPr txBox="1"/>
          <p:nvPr/>
        </p:nvSpPr>
        <p:spPr>
          <a:xfrm>
            <a:off x="4219460" y="4017397"/>
            <a:ext cx="99777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/>
              <a:t>VS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942226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A4681-9058-8646-AB04-F33DFF6F6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Companies</a:t>
            </a:r>
            <a:r>
              <a:rPr lang="zh-CN" altLang="en-US" sz="3200" dirty="0"/>
              <a:t> </a:t>
            </a:r>
            <a:r>
              <a:rPr lang="en-US" altLang="zh-CN" sz="3200" dirty="0"/>
              <a:t>Expansion</a:t>
            </a:r>
            <a:br>
              <a:rPr lang="en-US" altLang="zh-CN" sz="3200" dirty="0"/>
            </a:br>
            <a:r>
              <a:rPr lang="en-US" altLang="zh-CN" sz="3200" dirty="0"/>
              <a:t>2015</a:t>
            </a:r>
            <a:r>
              <a:rPr lang="zh-CN" altLang="en-US" sz="3200" dirty="0"/>
              <a:t> </a:t>
            </a:r>
            <a:r>
              <a:rPr lang="en-US" altLang="zh-CN" sz="3200" dirty="0"/>
              <a:t>-</a:t>
            </a:r>
            <a:r>
              <a:rPr lang="zh-CN" altLang="en-US" sz="3200" dirty="0"/>
              <a:t> </a:t>
            </a:r>
            <a:r>
              <a:rPr lang="en-US" altLang="zh-CN" sz="3200" dirty="0"/>
              <a:t>2018</a:t>
            </a:r>
            <a:endParaRPr 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6F9A44-7F3B-1E43-AB46-2B5560291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05781"/>
            <a:ext cx="8229600" cy="4114800"/>
          </a:xfrm>
        </p:spPr>
      </p:pic>
    </p:spTree>
    <p:extLst>
      <p:ext uri="{BB962C8B-B14F-4D97-AF65-F5344CB8AC3E}">
        <p14:creationId xmlns:p14="http://schemas.microsoft.com/office/powerpoint/2010/main" val="1792261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F8087-7617-8D4F-BA7F-B99E92B32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3927513" cy="4121092"/>
          </a:xfrm>
        </p:spPr>
        <p:txBody>
          <a:bodyPr/>
          <a:lstStyle/>
          <a:p>
            <a:r>
              <a:rPr lang="en-US" altLang="zh-CN" dirty="0"/>
              <a:t>Top</a:t>
            </a:r>
            <a:r>
              <a:rPr lang="zh-CN" altLang="en-US" dirty="0"/>
              <a:t> </a:t>
            </a:r>
            <a:r>
              <a:rPr lang="en-US" altLang="zh-CN" dirty="0"/>
              <a:t>20</a:t>
            </a:r>
            <a:br>
              <a:rPr lang="en-US" altLang="zh-CN" dirty="0"/>
            </a:br>
            <a:r>
              <a:rPr lang="en-US" altLang="zh-CN" dirty="0"/>
              <a:t>Companies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CE706C-48DD-644F-B78C-120895D02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9460" y="274638"/>
            <a:ext cx="3927513" cy="6313987"/>
          </a:xfrm>
        </p:spPr>
      </p:pic>
    </p:spTree>
    <p:extLst>
      <p:ext uri="{BB962C8B-B14F-4D97-AF65-F5344CB8AC3E}">
        <p14:creationId xmlns:p14="http://schemas.microsoft.com/office/powerpoint/2010/main" val="342788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A4681-9058-8646-AB04-F33DFF6F6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Stock </a:t>
            </a: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</a:rPr>
              <a:t>vs</a:t>
            </a:r>
            <a:r>
              <a:rPr lang="zh-CN" altLang="en-US" sz="3200" dirty="0"/>
              <a:t> </a:t>
            </a:r>
            <a:r>
              <a:rPr lang="en-US" altLang="zh-CN" sz="3200" dirty="0"/>
              <a:t>Number</a:t>
            </a:r>
            <a:r>
              <a:rPr lang="zh-CN" altLang="en-US" sz="3200" dirty="0"/>
              <a:t> </a:t>
            </a:r>
            <a:r>
              <a:rPr lang="en-US" altLang="zh-CN" sz="3200" dirty="0"/>
              <a:t>of</a:t>
            </a:r>
            <a:r>
              <a:rPr lang="zh-CN" altLang="en-US" sz="3200" dirty="0"/>
              <a:t> </a:t>
            </a:r>
            <a:r>
              <a:rPr lang="en-US" altLang="zh-CN" sz="3200" dirty="0"/>
              <a:t>Employees:</a:t>
            </a:r>
            <a:br>
              <a:rPr lang="en-US" altLang="zh-CN" sz="3200" dirty="0"/>
            </a:br>
            <a:r>
              <a:rPr lang="en-US" altLang="zh-CN" sz="3200" dirty="0"/>
              <a:t>Amazon</a:t>
            </a:r>
            <a:endParaRPr 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35522-9909-2841-A6AF-D613BB96F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05781"/>
            <a:ext cx="8229600" cy="4114800"/>
          </a:xfrm>
        </p:spPr>
      </p:pic>
    </p:spTree>
    <p:extLst>
      <p:ext uri="{BB962C8B-B14F-4D97-AF65-F5344CB8AC3E}">
        <p14:creationId xmlns:p14="http://schemas.microsoft.com/office/powerpoint/2010/main" val="2478748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A4681-9058-8646-AB04-F33DFF6F6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/>
              <a:t>Correlation</a:t>
            </a:r>
            <a:r>
              <a:rPr lang="zh-CN" altLang="en-US" sz="3200" dirty="0"/>
              <a:t> </a:t>
            </a:r>
            <a:r>
              <a:rPr lang="en-US" altLang="zh-CN" sz="3200" dirty="0"/>
              <a:t>Coefficients</a:t>
            </a:r>
            <a:r>
              <a:rPr lang="zh-CN" altLang="en-US" sz="3200" dirty="0"/>
              <a:t> </a:t>
            </a: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</a:rPr>
              <a:t>vs</a:t>
            </a:r>
            <a:r>
              <a:rPr lang="zh-CN" altLang="en-US" sz="3200" dirty="0"/>
              <a:t> </a:t>
            </a:r>
            <a:r>
              <a:rPr lang="en-US" altLang="zh-CN" sz="3600" b="1" dirty="0"/>
              <a:t>Leading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Days:</a:t>
            </a:r>
            <a:br>
              <a:rPr lang="en-US" altLang="zh-CN" sz="3600" b="1" dirty="0"/>
            </a:br>
            <a:r>
              <a:rPr lang="en-US" altLang="zh-CN" sz="3600" dirty="0"/>
              <a:t>Amazon</a:t>
            </a:r>
            <a:endParaRPr lang="en-US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321859-FA47-4740-9239-A84619812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8002" y="1255923"/>
            <a:ext cx="6987996" cy="4991426"/>
          </a:xfrm>
        </p:spPr>
      </p:pic>
    </p:spTree>
    <p:extLst>
      <p:ext uri="{BB962C8B-B14F-4D97-AF65-F5344CB8AC3E}">
        <p14:creationId xmlns:p14="http://schemas.microsoft.com/office/powerpoint/2010/main" val="3320019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B5FE0-B35E-454A-AD25-A1363063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556DC-B644-8146-9B5D-77A46D9BF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Leading:</a:t>
            </a:r>
            <a:r>
              <a:rPr lang="zh-CN" altLang="en-US" dirty="0"/>
              <a:t> 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</a:p>
          <a:p>
            <a:pPr lvl="4"/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LinkedIn</a:t>
            </a:r>
            <a:r>
              <a:rPr lang="zh-CN" altLang="en-US" dirty="0"/>
              <a:t> </a:t>
            </a:r>
            <a:r>
              <a:rPr lang="en-US" altLang="zh-CN" dirty="0"/>
              <a:t>Profile</a:t>
            </a:r>
          </a:p>
          <a:p>
            <a:endParaRPr lang="en-US" dirty="0"/>
          </a:p>
          <a:p>
            <a:r>
              <a:rPr lang="en-US" altLang="zh-CN" dirty="0"/>
              <a:t>Lagging:</a:t>
            </a:r>
            <a:r>
              <a:rPr lang="zh-CN" altLang="en-US" dirty="0"/>
              <a:t>  </a:t>
            </a:r>
            <a:r>
              <a:rPr lang="en-US" altLang="zh-CN" dirty="0"/>
              <a:t>Job</a:t>
            </a:r>
            <a:r>
              <a:rPr lang="zh-CN" altLang="en-US" dirty="0"/>
              <a:t> </a:t>
            </a:r>
            <a:r>
              <a:rPr lang="en-US" altLang="zh-CN" dirty="0"/>
              <a:t>Seeking</a:t>
            </a:r>
          </a:p>
          <a:p>
            <a:pPr lvl="4"/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Price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162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A4681-9058-8646-AB04-F33DFF6F6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Indicator Performance</a:t>
            </a:r>
            <a:r>
              <a:rPr lang="zh-CN" altLang="en-US" sz="3200" dirty="0"/>
              <a:t> </a:t>
            </a:r>
            <a:r>
              <a:rPr lang="en-US" altLang="zh-CN" sz="3200" dirty="0"/>
              <a:t>of</a:t>
            </a:r>
            <a:r>
              <a:rPr lang="zh-CN" altLang="en-US" sz="3200" dirty="0"/>
              <a:t> </a:t>
            </a:r>
            <a:r>
              <a:rPr lang="en-US" altLang="zh-CN" sz="3200" dirty="0"/>
              <a:t>Top</a:t>
            </a:r>
            <a:r>
              <a:rPr lang="zh-CN" altLang="en-US" sz="3200" dirty="0"/>
              <a:t> </a:t>
            </a:r>
            <a:r>
              <a:rPr lang="en-US" altLang="zh-CN" sz="3200" dirty="0"/>
              <a:t>20</a:t>
            </a:r>
            <a:r>
              <a:rPr lang="en-US" sz="3200" dirty="0"/>
              <a:t>:</a:t>
            </a:r>
            <a:br>
              <a:rPr lang="en-US" sz="3200" dirty="0"/>
            </a:br>
            <a:r>
              <a:rPr lang="en-US" sz="2400" dirty="0"/>
              <a:t>Number Employees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Leading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/Lagging</a:t>
            </a:r>
            <a:r>
              <a:rPr lang="en-US" sz="2400" dirty="0"/>
              <a:t> Stock Prices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BB4EEE4-C786-094F-80B6-8665DED7A7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569" y="1417638"/>
            <a:ext cx="7381302" cy="4462621"/>
          </a:xfrm>
        </p:spPr>
      </p:pic>
    </p:spTree>
    <p:extLst>
      <p:ext uri="{BB962C8B-B14F-4D97-AF65-F5344CB8AC3E}">
        <p14:creationId xmlns:p14="http://schemas.microsoft.com/office/powerpoint/2010/main" val="3044364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C6BEE-A3C5-5C42-B81F-F2C3FB692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77892"/>
          </a:xfrm>
        </p:spPr>
        <p:txBody>
          <a:bodyPr>
            <a:normAutofit/>
          </a:bodyPr>
          <a:lstStyle/>
          <a:p>
            <a:r>
              <a:rPr lang="en-US" sz="3200" dirty="0"/>
              <a:t>Indicator Performance </a:t>
            </a:r>
            <a:br>
              <a:rPr lang="en-US" sz="2400" dirty="0"/>
            </a:br>
            <a:r>
              <a:rPr lang="en-US" altLang="zh-CN" sz="2400" dirty="0"/>
              <a:t>Search</a:t>
            </a:r>
            <a:r>
              <a:rPr lang="zh-CN" altLang="en-US" sz="2400" dirty="0"/>
              <a:t> </a:t>
            </a:r>
            <a:r>
              <a:rPr lang="en-US" altLang="zh-CN" sz="2400" dirty="0"/>
              <a:t>1900+</a:t>
            </a:r>
            <a:r>
              <a:rPr lang="zh-CN" altLang="en-US" sz="2400" dirty="0"/>
              <a:t> </a:t>
            </a:r>
            <a:r>
              <a:rPr lang="en-US" altLang="zh-CN" sz="2400" dirty="0"/>
              <a:t>companies,</a:t>
            </a:r>
            <a:r>
              <a:rPr lang="zh-CN" altLang="en-US" sz="2400" dirty="0"/>
              <a:t> </a:t>
            </a:r>
            <a:r>
              <a:rPr lang="en-US" altLang="zh-CN" sz="2400" dirty="0"/>
              <a:t>whose</a:t>
            </a:r>
            <a:r>
              <a:rPr lang="zh-CN" altLang="en-US" sz="2400" dirty="0"/>
              <a:t> </a:t>
            </a:r>
            <a:r>
              <a:rPr lang="en-US" altLang="zh-CN" sz="2400" dirty="0"/>
              <a:t>data</a:t>
            </a:r>
            <a:r>
              <a:rPr lang="zh-CN" altLang="en-US" sz="2400" dirty="0"/>
              <a:t> </a:t>
            </a:r>
            <a:r>
              <a:rPr lang="en-US" altLang="zh-CN" sz="2400" dirty="0"/>
              <a:t>cover</a:t>
            </a:r>
            <a:r>
              <a:rPr lang="zh-CN" altLang="en-US" sz="2400" dirty="0"/>
              <a:t> </a:t>
            </a:r>
            <a:r>
              <a:rPr lang="en-US" altLang="zh-CN" sz="2400" dirty="0"/>
              <a:t>2016-2017</a:t>
            </a:r>
            <a:endParaRPr lang="en-US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734156-5EB8-4149-A1E8-4496530D3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0820" y="1443210"/>
            <a:ext cx="7896339" cy="5264226"/>
          </a:xfrm>
        </p:spPr>
      </p:pic>
    </p:spTree>
    <p:extLst>
      <p:ext uri="{BB962C8B-B14F-4D97-AF65-F5344CB8AC3E}">
        <p14:creationId xmlns:p14="http://schemas.microsoft.com/office/powerpoint/2010/main" val="1435590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6163B-B594-9D4E-9DC0-3A3D884F9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38066"/>
          </a:xfrm>
        </p:spPr>
        <p:txBody>
          <a:bodyPr>
            <a:noAutofit/>
          </a:bodyPr>
          <a:lstStyle/>
          <a:p>
            <a:r>
              <a:rPr lang="en-US" sz="3200" b="1" dirty="0"/>
              <a:t>Further Steps and Approach:</a:t>
            </a:r>
            <a:br>
              <a:rPr lang="en-US" sz="3200" b="1" dirty="0"/>
            </a:b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7E8DB-D052-174E-9EA4-922524BA0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16096"/>
            <a:ext cx="8229600" cy="5410067"/>
          </a:xfrm>
        </p:spPr>
        <p:txBody>
          <a:bodyPr>
            <a:noAutofit/>
          </a:bodyPr>
          <a:lstStyle/>
          <a:p>
            <a:pPr lvl="0"/>
            <a:r>
              <a:rPr lang="en-US" sz="1800" dirty="0"/>
              <a:t>Split the date range into in sample period ( for training ) and out of sample period ( for testing ) </a:t>
            </a:r>
          </a:p>
          <a:p>
            <a:pPr lvl="0"/>
            <a:r>
              <a:rPr lang="en-US" sz="1800" b="1" dirty="0"/>
              <a:t>Predictive modeling </a:t>
            </a:r>
            <a:r>
              <a:rPr lang="en-US" sz="1800" dirty="0"/>
              <a:t>( Naive Bayes, Random Forest, LSTM, etc.). Based on the expansion of a company is leading or lagging the stock price, we build 2 different type of models:</a:t>
            </a:r>
          </a:p>
          <a:p>
            <a:pPr lvl="1"/>
            <a:r>
              <a:rPr lang="en-US" sz="1800" b="1" dirty="0"/>
              <a:t>Leading model</a:t>
            </a:r>
            <a:r>
              <a:rPr lang="en-US" sz="1800" dirty="0"/>
              <a:t>: select companies with high correlation coefficients leading indicators, and build a machine learning model to predict the stock price from the number of employees</a:t>
            </a:r>
          </a:p>
          <a:p>
            <a:pPr lvl="1"/>
            <a:r>
              <a:rPr lang="en-US" sz="1800" b="1" dirty="0"/>
              <a:t>Lagging model</a:t>
            </a:r>
            <a:r>
              <a:rPr lang="en-US" sz="1800" dirty="0"/>
              <a:t>: select companies with high correlation coefficients lagging indicators, and build a machine learning model to predict the number of employees from the stock price</a:t>
            </a:r>
          </a:p>
          <a:p>
            <a:pPr lvl="0"/>
            <a:r>
              <a:rPr lang="en-US" sz="1800" dirty="0"/>
              <a:t>Explore the </a:t>
            </a:r>
            <a:r>
              <a:rPr lang="en-US" sz="1800" dirty="0" err="1"/>
              <a:t>followers_count</a:t>
            </a:r>
            <a:r>
              <a:rPr lang="en-US" sz="1800" dirty="0"/>
              <a:t>, and add it as an additional indicator into the models</a:t>
            </a:r>
          </a:p>
          <a:p>
            <a:pPr lvl="0"/>
            <a:r>
              <a:rPr lang="en-US" sz="1800" b="1" dirty="0" err="1"/>
              <a:t>Backtesting</a:t>
            </a:r>
            <a:r>
              <a:rPr lang="en-US" sz="1800" dirty="0"/>
              <a:t> in sample and out of sample, fine tune the model</a:t>
            </a:r>
          </a:p>
          <a:p>
            <a:pPr lvl="0"/>
            <a:r>
              <a:rPr lang="en-US" sz="1800" dirty="0"/>
              <a:t>The </a:t>
            </a:r>
            <a:r>
              <a:rPr lang="en-US" sz="1800" b="1" dirty="0"/>
              <a:t>performance metric</a:t>
            </a:r>
            <a:r>
              <a:rPr lang="en-US" sz="1800" dirty="0"/>
              <a:t>:</a:t>
            </a:r>
          </a:p>
          <a:p>
            <a:pPr lvl="1"/>
            <a:r>
              <a:rPr lang="en-US" sz="1800" dirty="0"/>
              <a:t>For regression model (e.g. predict the stock price values), we use Root Mean Square Error (RMSE)</a:t>
            </a:r>
          </a:p>
          <a:p>
            <a:pPr lvl="1"/>
            <a:r>
              <a:rPr lang="en-US" sz="1800" dirty="0"/>
              <a:t>For classification model (e.g. predict of the stock price goes up or down), we use Area Under the Receiver Operating Characteristics (AUROC)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37498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249</Words>
  <Application>Microsoft Macintosh PowerPoint</Application>
  <PresentationFormat>On-screen Show (4:3)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Predict Stock Price From LinkedIn Profiles </vt:lpstr>
      <vt:lpstr>Companies Expansion 2015 - 2018</vt:lpstr>
      <vt:lpstr>Top 20 Companies</vt:lpstr>
      <vt:lpstr>Stock vs Number of Employees: Amazon</vt:lpstr>
      <vt:lpstr>Correlation Coefficients vs Leading Days: Amazon</vt:lpstr>
      <vt:lpstr>PowerPoint Presentation</vt:lpstr>
      <vt:lpstr>Indicator Performance of Top 20: Number Employees Leading/Lagging Stock Prices</vt:lpstr>
      <vt:lpstr>Indicator Performance  Search 1900+ companies, whose data cover 2016-2017</vt:lpstr>
      <vt:lpstr>Further Steps and Approach: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 Coral</dc:creator>
  <cp:lastModifiedBy>Zhang, Yichao</cp:lastModifiedBy>
  <cp:revision>19</cp:revision>
  <cp:lastPrinted>2019-05-20T19:08:18Z</cp:lastPrinted>
  <dcterms:created xsi:type="dcterms:W3CDTF">2014-01-14T12:05:24Z</dcterms:created>
  <dcterms:modified xsi:type="dcterms:W3CDTF">2019-05-20T19:24:35Z</dcterms:modified>
</cp:coreProperties>
</file>

<file path=docProps/thumbnail.jpeg>
</file>